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58" r:id="rId4"/>
    <p:sldId id="260" r:id="rId5"/>
    <p:sldId id="263" r:id="rId6"/>
    <p:sldId id="264" r:id="rId7"/>
    <p:sldId id="266" r:id="rId8"/>
    <p:sldId id="271" r:id="rId9"/>
    <p:sldId id="267" r:id="rId10"/>
    <p:sldId id="269" r:id="rId11"/>
    <p:sldId id="270" r:id="rId12"/>
    <p:sldId id="268" r:id="rId13"/>
    <p:sldId id="272" r:id="rId14"/>
    <p:sldId id="273" r:id="rId15"/>
    <p:sldId id="274" r:id="rId16"/>
    <p:sldId id="276" r:id="rId17"/>
  </p:sldIdLst>
  <p:sldSz cx="12192000" cy="6858000"/>
  <p:notesSz cx="6735763" cy="98663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Alcím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306925-E80B-488D-ACDD-EC831EDC2D39}" type="datetime1">
              <a:rPr lang="hu-HU"/>
              <a:pPr lvl="0"/>
              <a:t>2016.06.23.</a:t>
            </a:fld>
            <a:endParaRPr lang="hu-HU"/>
          </a:p>
        </p:txBody>
      </p:sp>
      <p:sp>
        <p:nvSpPr>
          <p:cNvPr id="5" name="Élőláb hely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Dia számának hely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4031E5-DB3C-4F18-9938-363CCCC30BCB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187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45CAFD-EFE7-4EF0-95F2-E0DC379FA7DB}" type="datetime1">
              <a:rPr lang="hu-HU"/>
              <a:pPr lvl="0"/>
              <a:t>2016.06.23.</a:t>
            </a:fld>
            <a:endParaRPr lang="hu-HU"/>
          </a:p>
        </p:txBody>
      </p:sp>
      <p:sp>
        <p:nvSpPr>
          <p:cNvPr id="5" name="Élőláb hely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Dia számának hely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0CC7C9-60E5-4C74-8AAB-868A1D8219C0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470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FF5DD1-16E7-4100-B3A7-C5920BEBB1F3}" type="datetime1">
              <a:rPr lang="hu-HU"/>
              <a:pPr lvl="0"/>
              <a:t>2016.06.23.</a:t>
            </a:fld>
            <a:endParaRPr lang="hu-HU"/>
          </a:p>
        </p:txBody>
      </p:sp>
      <p:sp>
        <p:nvSpPr>
          <p:cNvPr id="5" name="Élőláb hely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Dia számának hely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2DF10C-3EF4-4F6A-89E2-A54845E2E881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939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0C4637-2E76-4A61-9C84-76774E394443}" type="datetime1">
              <a:rPr lang="hu-HU"/>
              <a:pPr lvl="0"/>
              <a:t>2016.06.23.</a:t>
            </a:fld>
            <a:endParaRPr lang="hu-HU"/>
          </a:p>
        </p:txBody>
      </p:sp>
      <p:sp>
        <p:nvSpPr>
          <p:cNvPr id="5" name="Élőláb hely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Dia számának hely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40D4C1-305A-4905-A46C-6E7764104E34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591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F09EE2-EF9D-408F-A3C0-883D634BE26F}" type="datetime1">
              <a:rPr lang="hu-HU"/>
              <a:pPr lvl="0"/>
              <a:t>2016.06.23.</a:t>
            </a:fld>
            <a:endParaRPr lang="hu-HU"/>
          </a:p>
        </p:txBody>
      </p:sp>
      <p:sp>
        <p:nvSpPr>
          <p:cNvPr id="5" name="Élőláb hely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Dia számának hely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430CA3-A9EE-4568-9D41-66590AA97E83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277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B86D01-A462-42F4-80B7-01A22624E082}" type="datetime1">
              <a:rPr lang="hu-HU"/>
              <a:pPr lvl="0"/>
              <a:t>2016.06.23.</a:t>
            </a:fld>
            <a:endParaRPr lang="hu-HU"/>
          </a:p>
        </p:txBody>
      </p:sp>
      <p:sp>
        <p:nvSpPr>
          <p:cNvPr id="6" name="Élőláb hely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7" name="Dia számának hely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E395EB-4EDA-4C33-AF36-A6800F287A71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679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4BF25E-E2BA-4441-9905-1EAF99F2561B}" type="datetime1">
              <a:rPr lang="hu-HU"/>
              <a:pPr lvl="0"/>
              <a:t>2016.06.23.</a:t>
            </a:fld>
            <a:endParaRPr lang="hu-HU"/>
          </a:p>
        </p:txBody>
      </p:sp>
      <p:sp>
        <p:nvSpPr>
          <p:cNvPr id="8" name="Élőláb helye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9" name="Dia számának hely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C7F7D2-D407-41CC-AEA8-26D286B9A2CC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158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Dátum hely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DE4A16-6EC7-410C-BA23-757792B4D370}" type="datetime1">
              <a:rPr lang="hu-HU"/>
              <a:pPr lvl="0"/>
              <a:t>2016.06.23.</a:t>
            </a:fld>
            <a:endParaRPr lang="hu-HU"/>
          </a:p>
        </p:txBody>
      </p:sp>
      <p:sp>
        <p:nvSpPr>
          <p:cNvPr id="4" name="Élőláb helye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5" name="Dia számának hely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E56B8A-3454-4439-907D-2FD55D418D3B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199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5EB871-DD19-47BF-A180-154376B0D7F8}" type="datetime1">
              <a:rPr lang="hu-HU"/>
              <a:pPr lvl="0"/>
              <a:t>2016.06.23.</a:t>
            </a:fld>
            <a:endParaRPr lang="hu-HU"/>
          </a:p>
        </p:txBody>
      </p:sp>
      <p:sp>
        <p:nvSpPr>
          <p:cNvPr id="3" name="Élőláb helye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4" name="Dia számának hely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C1CCFD-345E-4DCB-818A-6D73B1DA5C27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040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3592B2-0C86-4009-91AB-4565C0299812}" type="datetime1">
              <a:rPr lang="hu-HU"/>
              <a:pPr lvl="0"/>
              <a:t>2016.06.23.</a:t>
            </a:fld>
            <a:endParaRPr lang="hu-HU"/>
          </a:p>
        </p:txBody>
      </p:sp>
      <p:sp>
        <p:nvSpPr>
          <p:cNvPr id="6" name="Élőláb hely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7" name="Dia számának hely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DDCA42-6592-44E2-BD8D-0557C9A3A562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186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Kép helye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hu-HU"/>
          </a:p>
        </p:txBody>
      </p:sp>
      <p:sp>
        <p:nvSpPr>
          <p:cNvPr id="4" name="Szöveg helye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E0286D-52B8-4C38-9C6C-F0F717A9A7EF}" type="datetime1">
              <a:rPr lang="hu-HU"/>
              <a:pPr lvl="0"/>
              <a:t>2016.06.23.</a:t>
            </a:fld>
            <a:endParaRPr lang="hu-HU"/>
          </a:p>
        </p:txBody>
      </p:sp>
      <p:sp>
        <p:nvSpPr>
          <p:cNvPr id="6" name="Élőláb hely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7" name="Dia számának hely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600231-59A5-4945-B13C-7A52D34D8DB0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56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4B19E1E-2306-4A52-A63A-C43F03A05F5A}" type="datetime1">
              <a:rPr lang="hu-HU"/>
              <a:pPr lvl="0"/>
              <a:t>2016.06.23.</a:t>
            </a:fld>
            <a:endParaRPr lang="hu-HU"/>
          </a:p>
        </p:txBody>
      </p:sp>
      <p:sp>
        <p:nvSpPr>
          <p:cNvPr id="5" name="Élőláb helye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hu-HU"/>
          </a:p>
        </p:txBody>
      </p:sp>
      <p:sp>
        <p:nvSpPr>
          <p:cNvPr id="6" name="Dia számának helye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B5A344BE-F607-4D8B-B66F-6FCFA4DFA009}" type="slidenum"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hu-HU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hu-HU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u-HU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u-HU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u-H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u-H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838203" y="665381"/>
            <a:ext cx="10515600" cy="2469705"/>
          </a:xfrm>
        </p:spPr>
        <p:txBody>
          <a:bodyPr anchorCtr="1">
            <a:normAutofit fontScale="90000"/>
          </a:bodyPr>
          <a:lstStyle/>
          <a:p>
            <a:pPr lvl="0" algn="ctr"/>
            <a:r>
              <a:rPr lang="hu-HU" sz="4000" b="1" u="sng" dirty="0" smtClean="0">
                <a:solidFill>
                  <a:srgbClr val="376092"/>
                </a:solidFill>
              </a:rPr>
              <a:t/>
            </a:r>
            <a:br>
              <a:rPr lang="hu-HU" sz="4000" b="1" u="sng" dirty="0" smtClean="0">
                <a:solidFill>
                  <a:srgbClr val="376092"/>
                </a:solidFill>
              </a:rPr>
            </a:br>
            <a:r>
              <a:rPr lang="hu-HU" sz="4000" b="1" u="sng" dirty="0">
                <a:solidFill>
                  <a:srgbClr val="376092"/>
                </a:solidFill>
              </a:rPr>
              <a:t/>
            </a:r>
            <a:br>
              <a:rPr lang="hu-HU" sz="4000" b="1" u="sng" dirty="0">
                <a:solidFill>
                  <a:srgbClr val="376092"/>
                </a:solidFill>
              </a:rPr>
            </a:br>
            <a:r>
              <a:rPr lang="hu-HU" sz="4000" b="1" u="sng" dirty="0" smtClean="0">
                <a:solidFill>
                  <a:srgbClr val="376092"/>
                </a:solidFill>
              </a:rPr>
              <a:t/>
            </a:r>
            <a:br>
              <a:rPr lang="hu-HU" sz="4000" b="1" u="sng" dirty="0" smtClean="0">
                <a:solidFill>
                  <a:srgbClr val="376092"/>
                </a:solidFill>
              </a:rPr>
            </a:br>
            <a:r>
              <a:rPr lang="hu-HU" sz="4000" b="1" u="sng" dirty="0">
                <a:solidFill>
                  <a:srgbClr val="376092"/>
                </a:solidFill>
              </a:rPr>
              <a:t/>
            </a:r>
            <a:br>
              <a:rPr lang="hu-HU" sz="4000" b="1" u="sng" dirty="0">
                <a:solidFill>
                  <a:srgbClr val="376092"/>
                </a:solidFill>
              </a:rPr>
            </a:br>
            <a:endParaRPr lang="hu-HU" sz="4000" b="1" u="sng" dirty="0">
              <a:solidFill>
                <a:srgbClr val="376092"/>
              </a:solidFill>
            </a:endParaRPr>
          </a:p>
        </p:txBody>
      </p:sp>
      <p:sp>
        <p:nvSpPr>
          <p:cNvPr id="3" name="Tartalom helye 2"/>
          <p:cNvSpPr txBox="1">
            <a:spLocks noGrp="1"/>
          </p:cNvSpPr>
          <p:nvPr>
            <p:ph type="body" idx="4294967295"/>
          </p:nvPr>
        </p:nvSpPr>
        <p:spPr>
          <a:xfrm>
            <a:off x="1952628" y="2042906"/>
            <a:ext cx="8229600" cy="4780976"/>
          </a:xfrm>
        </p:spPr>
        <p:txBody>
          <a:bodyPr>
            <a:normAutofit/>
          </a:bodyPr>
          <a:lstStyle/>
          <a:p>
            <a:pPr marL="0" lvl="0" indent="0" algn="just">
              <a:buClr>
                <a:srgbClr val="953735"/>
              </a:buClr>
              <a:buNone/>
            </a:pP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80000"/>
              </a:lnSpc>
              <a:buClr>
                <a:srgbClr val="953735"/>
              </a:buClr>
              <a:buFont typeface="Calibri" pitchFamily="34"/>
            </a:pPr>
            <a:endParaRPr lang="hu-HU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 descr="Új ké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74687" y="738734"/>
            <a:ext cx="1295403" cy="139064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églalap 6"/>
          <p:cNvSpPr/>
          <p:nvPr/>
        </p:nvSpPr>
        <p:spPr>
          <a:xfrm>
            <a:off x="2194121" y="2294843"/>
            <a:ext cx="765653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400" dirty="0">
                <a:latin typeface="Calibri" pitchFamily="34"/>
              </a:rPr>
              <a:t>KÖZMEGHALLGATÁS </a:t>
            </a:r>
            <a:r>
              <a:rPr lang="hu-HU" sz="4400" dirty="0" smtClean="0">
                <a:latin typeface="Calibri" pitchFamily="34"/>
              </a:rPr>
              <a:t>2016</a:t>
            </a:r>
          </a:p>
          <a:p>
            <a:pPr algn="ctr"/>
            <a:endParaRPr lang="hu-HU" sz="3200" dirty="0" smtClean="0">
              <a:latin typeface="Calibri" pitchFamily="34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hu-HU" sz="3200" dirty="0"/>
              <a:t>Tájékoztató</a:t>
            </a:r>
            <a:br>
              <a:rPr lang="hu-HU" sz="3200" dirty="0"/>
            </a:br>
            <a:r>
              <a:rPr lang="hu-HU" sz="3200" dirty="0"/>
              <a:t>Nagykovácsi Nagyközség </a:t>
            </a:r>
            <a:r>
              <a:rPr lang="hu-HU" sz="3200" dirty="0" smtClean="0"/>
              <a:t>Önkormányzatának 2015. évben megvalósult, illetve</a:t>
            </a:r>
            <a:endParaRPr lang="hu-HU" sz="3200" dirty="0"/>
          </a:p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hu-HU" sz="3200" dirty="0" smtClean="0"/>
              <a:t>2016. </a:t>
            </a:r>
            <a:r>
              <a:rPr lang="hu-HU" sz="3200" dirty="0"/>
              <a:t>évben folyamatban lévő </a:t>
            </a:r>
            <a:r>
              <a:rPr lang="hu-HU" sz="3200" dirty="0" smtClean="0"/>
              <a:t>pályázatairól és beruházásairól</a:t>
            </a:r>
            <a:endParaRPr lang="hu-HU" sz="3200" dirty="0"/>
          </a:p>
          <a:p>
            <a:pPr algn="ctr"/>
            <a:endParaRPr lang="hu-HU" sz="3200" dirty="0">
              <a:latin typeface="Calibri" pitchFamily="34"/>
            </a:endParaRPr>
          </a:p>
          <a:p>
            <a:pPr algn="ctr"/>
            <a:endParaRPr lang="hu-HU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838203" y="-276646"/>
            <a:ext cx="10515600" cy="1325559"/>
          </a:xfrm>
        </p:spPr>
        <p:txBody>
          <a:bodyPr anchorCtr="1"/>
          <a:lstStyle/>
          <a:p>
            <a:pPr lvl="0" algn="ctr"/>
            <a:r>
              <a:rPr lang="hu-HU" sz="4000" b="1" u="sng" dirty="0">
                <a:solidFill>
                  <a:srgbClr val="376092"/>
                </a:solidFill>
              </a:rPr>
              <a:t>Vis maior </a:t>
            </a:r>
            <a:r>
              <a:rPr lang="hu-HU" sz="4000" b="1" u="sng" dirty="0" smtClean="0">
                <a:solidFill>
                  <a:srgbClr val="376092"/>
                </a:solidFill>
              </a:rPr>
              <a:t>pályázatok 2.</a:t>
            </a:r>
            <a:endParaRPr lang="hu-HU" sz="4000" b="1" u="sng" dirty="0">
              <a:solidFill>
                <a:srgbClr val="376092"/>
              </a:solidFill>
            </a:endParaRPr>
          </a:p>
        </p:txBody>
      </p:sp>
      <p:sp>
        <p:nvSpPr>
          <p:cNvPr id="3" name="Tartalom helye 2"/>
          <p:cNvSpPr txBox="1">
            <a:spLocks noGrp="1"/>
          </p:cNvSpPr>
          <p:nvPr>
            <p:ph type="body" idx="4294967295"/>
          </p:nvPr>
        </p:nvSpPr>
        <p:spPr>
          <a:xfrm>
            <a:off x="712518" y="998844"/>
            <a:ext cx="10096512" cy="5878110"/>
          </a:xfrm>
        </p:spPr>
        <p:txBody>
          <a:bodyPr>
            <a:normAutofit/>
          </a:bodyPr>
          <a:lstStyle/>
          <a:p>
            <a:pPr lvl="0" algn="just">
              <a:lnSpc>
                <a:spcPct val="60000"/>
              </a:lnSpc>
              <a:buClr>
                <a:srgbClr val="953735"/>
              </a:buClr>
              <a:buFont typeface="Calibri" pitchFamily="34"/>
            </a:pP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  <a:buClr>
                <a:srgbClr val="953735"/>
              </a:buClr>
              <a:buFont typeface="Calibri" pitchFamily="34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Leírás: </a:t>
            </a:r>
            <a:r>
              <a:rPr lang="hu-H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2015. júniusában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rövid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időn belül nagymennyiségű csapadék hullott, melynek következtében a lezúduló felszíni víz több utcát is megrongált. </a:t>
            </a:r>
          </a:p>
          <a:p>
            <a:pPr lvl="0" algn="just">
              <a:lnSpc>
                <a:spcPct val="60000"/>
              </a:lnSpc>
              <a:buClr>
                <a:srgbClr val="953735"/>
              </a:buClr>
              <a:buFont typeface="Calibri" pitchFamily="34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Megvalósítás: 		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2015-2016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	  	</a:t>
            </a:r>
          </a:p>
          <a:p>
            <a:pPr lvl="0" algn="just">
              <a:lnSpc>
                <a:spcPct val="60000"/>
              </a:lnSpc>
              <a:buClr>
                <a:srgbClr val="953735"/>
              </a:buClr>
              <a:buFont typeface="Calibri" pitchFamily="34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Pályázati azonosító:		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271 486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0">
              <a:lnSpc>
                <a:spcPct val="50000"/>
              </a:lnSpc>
              <a:buClr>
                <a:srgbClr val="953735"/>
              </a:buClr>
              <a:buFont typeface="Calibri" pitchFamily="34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Project összköltsége: 	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21 209 000 Ft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0">
              <a:lnSpc>
                <a:spcPct val="50000"/>
              </a:lnSpc>
              <a:buClr>
                <a:srgbClr val="953735"/>
              </a:buClr>
              <a:buFont typeface="Calibri" pitchFamily="34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Támogatási intenzitás: 	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90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lvl="0">
              <a:lnSpc>
                <a:spcPct val="50000"/>
              </a:lnSpc>
              <a:buClr>
                <a:srgbClr val="953735"/>
              </a:buClr>
              <a:buFont typeface="Calibri" pitchFamily="34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Támogatás összege:		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19 088 000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</a:p>
          <a:p>
            <a:pPr lvl="0">
              <a:lnSpc>
                <a:spcPct val="50000"/>
              </a:lnSpc>
              <a:buClr>
                <a:srgbClr val="953735"/>
              </a:buClr>
              <a:buFont typeface="Calibri" pitchFamily="34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Érintett utcák:		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Tátika utca, Virágos sétány, Fenyő utca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50000"/>
              </a:lnSpc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  <a:buClr>
                <a:srgbClr val="953735"/>
              </a:buClr>
              <a:buFont typeface="Calibri" pitchFamily="34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Leírás: </a:t>
            </a:r>
            <a:r>
              <a:rPr lang="hu-H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2015. augusztusában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ismételten kritikus mennyiségű csapadék hullott le rövid időn belül, a lezúduló felszíni víz több utcát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amortizált.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60000"/>
              </a:lnSpc>
              <a:buClr>
                <a:srgbClr val="953735"/>
              </a:buClr>
              <a:buFont typeface="Calibri" pitchFamily="34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Megvalósítás: 		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2015-2016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	  	</a:t>
            </a:r>
          </a:p>
          <a:p>
            <a:pPr lvl="0" algn="just">
              <a:lnSpc>
                <a:spcPct val="60000"/>
              </a:lnSpc>
              <a:buClr>
                <a:srgbClr val="953735"/>
              </a:buClr>
              <a:buFont typeface="Calibri" pitchFamily="34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Pályázati azonosító:		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276 626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50000"/>
              </a:lnSpc>
              <a:buClr>
                <a:srgbClr val="953735"/>
              </a:buClr>
              <a:buFont typeface="Calibri" pitchFamily="34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Project összköltsége: 	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17 557 750 Ft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0">
              <a:lnSpc>
                <a:spcPct val="50000"/>
              </a:lnSpc>
              <a:buClr>
                <a:srgbClr val="953735"/>
              </a:buClr>
              <a:buFont typeface="Calibri" pitchFamily="34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Támogatási intenzitás: 	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90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lvl="0">
              <a:lnSpc>
                <a:spcPct val="50000"/>
              </a:lnSpc>
              <a:buClr>
                <a:srgbClr val="953735"/>
              </a:buClr>
              <a:buFont typeface="Calibri" pitchFamily="34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Támogatás összege:		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15 801 000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</a:p>
          <a:p>
            <a:pPr lvl="0">
              <a:lnSpc>
                <a:spcPct val="50000"/>
              </a:lnSpc>
              <a:buClr>
                <a:srgbClr val="953735"/>
              </a:buClr>
              <a:buFont typeface="Calibri" pitchFamily="34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Érintett utcák: 		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Kazal utca, Rózsa utca</a:t>
            </a:r>
          </a:p>
          <a:p>
            <a:pPr marL="0" lvl="0" indent="0">
              <a:lnSpc>
                <a:spcPct val="50000"/>
              </a:lnSpc>
              <a:buClr>
                <a:srgbClr val="953735"/>
              </a:buClr>
              <a:buNone/>
            </a:pP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50000"/>
              </a:lnSpc>
              <a:buClr>
                <a:srgbClr val="953735"/>
              </a:buClr>
              <a:buFont typeface="Calibri" pitchFamily="34"/>
            </a:pP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424" y="1669143"/>
            <a:ext cx="1812470" cy="241662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065" y="4441371"/>
            <a:ext cx="1826687" cy="243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838203" y="-276646"/>
            <a:ext cx="10515600" cy="1325559"/>
          </a:xfrm>
        </p:spPr>
        <p:txBody>
          <a:bodyPr anchorCtr="1"/>
          <a:lstStyle/>
          <a:p>
            <a:pPr lvl="0" algn="ctr"/>
            <a:r>
              <a:rPr lang="hu-HU" sz="4000" b="1" u="sng" dirty="0">
                <a:solidFill>
                  <a:srgbClr val="376092"/>
                </a:solidFill>
              </a:rPr>
              <a:t>Vis maior </a:t>
            </a:r>
            <a:r>
              <a:rPr lang="hu-HU" sz="4000" b="1" u="sng" dirty="0" smtClean="0">
                <a:solidFill>
                  <a:srgbClr val="376092"/>
                </a:solidFill>
              </a:rPr>
              <a:t>pályázatok 3.</a:t>
            </a:r>
            <a:endParaRPr lang="hu-HU" sz="4000" b="1" u="sng" dirty="0">
              <a:solidFill>
                <a:srgbClr val="376092"/>
              </a:solidFill>
            </a:endParaRPr>
          </a:p>
        </p:txBody>
      </p:sp>
      <p:sp>
        <p:nvSpPr>
          <p:cNvPr id="3" name="Tartalom helye 2"/>
          <p:cNvSpPr txBox="1">
            <a:spLocks noGrp="1"/>
          </p:cNvSpPr>
          <p:nvPr>
            <p:ph type="body" idx="4294967295"/>
          </p:nvPr>
        </p:nvSpPr>
        <p:spPr>
          <a:xfrm>
            <a:off x="712518" y="998844"/>
            <a:ext cx="10096512" cy="5878110"/>
          </a:xfrm>
        </p:spPr>
        <p:txBody>
          <a:bodyPr>
            <a:normAutofit/>
          </a:bodyPr>
          <a:lstStyle/>
          <a:p>
            <a:pPr lvl="0" algn="just">
              <a:lnSpc>
                <a:spcPct val="60000"/>
              </a:lnSpc>
              <a:buClr>
                <a:srgbClr val="953735"/>
              </a:buClr>
              <a:buFont typeface="Calibri" pitchFamily="34"/>
            </a:pP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  <a:buClr>
                <a:srgbClr val="953735"/>
              </a:buClr>
              <a:buFont typeface="Calibri" pitchFamily="34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Leírás: </a:t>
            </a:r>
            <a:r>
              <a:rPr lang="hu-H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2015. októberében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huzamosabb ideig fennálló csapadékhullás hatására a Diófa utcai közúti hídban és a patak partfalában károk keletkeztek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60000"/>
              </a:lnSpc>
              <a:buClr>
                <a:srgbClr val="953735"/>
              </a:buClr>
              <a:buFont typeface="Calibri" pitchFamily="34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Megvalósítás: 		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2015-2016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	  	</a:t>
            </a:r>
          </a:p>
          <a:p>
            <a:pPr lvl="0" algn="just">
              <a:lnSpc>
                <a:spcPct val="60000"/>
              </a:lnSpc>
              <a:buClr>
                <a:srgbClr val="953735"/>
              </a:buClr>
              <a:buFont typeface="Calibri" pitchFamily="34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Pályázati azonosító:		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290 272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0">
              <a:lnSpc>
                <a:spcPct val="50000"/>
              </a:lnSpc>
              <a:buClr>
                <a:srgbClr val="953735"/>
              </a:buClr>
              <a:buFont typeface="Calibri" pitchFamily="34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Project összköltsége: 	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9 159 494 Ft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0">
              <a:lnSpc>
                <a:spcPct val="50000"/>
              </a:lnSpc>
              <a:buClr>
                <a:srgbClr val="953735"/>
              </a:buClr>
              <a:buFont typeface="Calibri" pitchFamily="34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Támogatási intenzitás: 	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89,96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lvl="0">
              <a:lnSpc>
                <a:spcPct val="50000"/>
              </a:lnSpc>
              <a:buClr>
                <a:srgbClr val="953735"/>
              </a:buClr>
              <a:buFont typeface="Calibri" pitchFamily="34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Támogatás összege:		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8 242 000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</a:p>
          <a:p>
            <a:pPr lvl="0">
              <a:lnSpc>
                <a:spcPct val="50000"/>
              </a:lnSpc>
              <a:buClr>
                <a:srgbClr val="953735"/>
              </a:buClr>
              <a:buFont typeface="Calibri" pitchFamily="34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Érintett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helyszín: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Diófa utcai híd, Ördög-árok partfal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50000"/>
              </a:lnSpc>
              <a:buClr>
                <a:srgbClr val="953735"/>
              </a:buClr>
              <a:buNone/>
            </a:pP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50000"/>
              </a:lnSpc>
              <a:buClr>
                <a:srgbClr val="953735"/>
              </a:buClr>
              <a:buFont typeface="Calibri" pitchFamily="34"/>
            </a:pP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3" y="3937898"/>
            <a:ext cx="3721291" cy="279096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740" y="3937898"/>
            <a:ext cx="3721290" cy="279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8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838203" y="-318017"/>
            <a:ext cx="10515600" cy="1325559"/>
          </a:xfrm>
        </p:spPr>
        <p:txBody>
          <a:bodyPr anchorCtr="1"/>
          <a:lstStyle/>
          <a:p>
            <a:pPr lvl="0" algn="ctr"/>
            <a:r>
              <a:rPr lang="hu-HU" sz="4000" b="1" u="sng" dirty="0">
                <a:solidFill>
                  <a:srgbClr val="376092"/>
                </a:solidFill>
              </a:rPr>
              <a:t>Beadott, még el nem bírált </a:t>
            </a:r>
            <a:r>
              <a:rPr lang="hu-HU" sz="4000" b="1" u="sng" dirty="0" smtClean="0">
                <a:solidFill>
                  <a:srgbClr val="376092"/>
                </a:solidFill>
              </a:rPr>
              <a:t>pályázatok 1.</a:t>
            </a:r>
            <a:endParaRPr lang="hu-HU" sz="4000" b="1" u="sng" dirty="0">
              <a:solidFill>
                <a:srgbClr val="376092"/>
              </a:solidFill>
            </a:endParaRPr>
          </a:p>
        </p:txBody>
      </p:sp>
      <p:sp>
        <p:nvSpPr>
          <p:cNvPr id="3" name="Tartalom helye 2"/>
          <p:cNvSpPr txBox="1">
            <a:spLocks noGrp="1"/>
          </p:cNvSpPr>
          <p:nvPr>
            <p:ph type="body" idx="4294967295"/>
          </p:nvPr>
        </p:nvSpPr>
        <p:spPr>
          <a:xfrm>
            <a:off x="838203" y="915012"/>
            <a:ext cx="10871575" cy="5847048"/>
          </a:xfrm>
        </p:spPr>
        <p:txBody>
          <a:bodyPr>
            <a:noAutofit/>
          </a:bodyPr>
          <a:lstStyle/>
          <a:p>
            <a:pPr marL="0" lvl="0" indent="0">
              <a:lnSpc>
                <a:spcPct val="170000"/>
              </a:lnSpc>
              <a:buNone/>
            </a:pPr>
            <a:r>
              <a:rPr lang="hu-HU" sz="2200" b="1" dirty="0">
                <a:latin typeface="Times New Roman" pitchFamily="18"/>
                <a:cs typeface="Times New Roman" pitchFamily="18"/>
              </a:rPr>
              <a:t>			</a:t>
            </a:r>
            <a:r>
              <a:rPr lang="hu-HU" sz="2200" dirty="0">
                <a:latin typeface="Times New Roman" pitchFamily="18"/>
                <a:cs typeface="Times New Roman" pitchFamily="18"/>
              </a:rPr>
              <a:t>		</a:t>
            </a:r>
          </a:p>
          <a:p>
            <a:pPr lvl="0">
              <a:lnSpc>
                <a:spcPct val="70000"/>
              </a:lnSpc>
              <a:buClr>
                <a:srgbClr val="953735"/>
              </a:buClr>
              <a:buFont typeface="Calibri" pitchFamily="34"/>
            </a:pPr>
            <a:endParaRPr lang="hu-HU" sz="2200" b="1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712518" y="665017"/>
            <a:ext cx="10096512" cy="58781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 lnSpcReduction="10000"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u-HU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u-HU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u-HU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60000"/>
              </a:lnSpc>
              <a:buClr>
                <a:srgbClr val="953735"/>
              </a:buClr>
              <a:buFont typeface="Calibri" pitchFamily="34"/>
              <a:buChar char="•"/>
            </a:pP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953735"/>
              </a:buClr>
              <a:buFont typeface="Calibri" pitchFamily="34"/>
              <a:buChar char="•"/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Leírás: </a:t>
            </a:r>
            <a:r>
              <a:rPr lang="hu-H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2016. márciusában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az egész nap fennálló nagy mennyiségű csapadékhullás károsította az önkormányzati utat</a:t>
            </a:r>
          </a:p>
          <a:p>
            <a:pPr algn="just">
              <a:lnSpc>
                <a:spcPct val="60000"/>
              </a:lnSpc>
              <a:buClr>
                <a:srgbClr val="953735"/>
              </a:buClr>
              <a:buFont typeface="Calibri" pitchFamily="34"/>
              <a:buChar char="•"/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Megvalósítás: 		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2016	  	</a:t>
            </a:r>
          </a:p>
          <a:p>
            <a:pPr algn="just">
              <a:lnSpc>
                <a:spcPct val="60000"/>
              </a:lnSpc>
              <a:buClr>
                <a:srgbClr val="953735"/>
              </a:buClr>
              <a:buFont typeface="Calibri" pitchFamily="34"/>
              <a:buChar char="•"/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Pályázati azonosító:		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309 892</a:t>
            </a:r>
          </a:p>
          <a:p>
            <a:pPr lvl="0">
              <a:lnSpc>
                <a:spcPct val="50000"/>
              </a:lnSpc>
              <a:buClr>
                <a:srgbClr val="953735"/>
              </a:buClr>
              <a:buFont typeface="Calibri" pitchFamily="34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Project összköltsége: 	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2 840 000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0">
              <a:lnSpc>
                <a:spcPct val="50000"/>
              </a:lnSpc>
              <a:buClr>
                <a:srgbClr val="953735"/>
              </a:buClr>
              <a:buFont typeface="Calibri" pitchFamily="34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Támogatási intenzitás: 	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90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lvl="0">
              <a:lnSpc>
                <a:spcPct val="50000"/>
              </a:lnSpc>
              <a:buClr>
                <a:srgbClr val="953735"/>
              </a:buClr>
              <a:buFont typeface="Calibri" pitchFamily="34"/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Igényelt támogatás összege: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2 556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Ft	</a:t>
            </a:r>
          </a:p>
          <a:p>
            <a:pPr>
              <a:lnSpc>
                <a:spcPct val="50000"/>
              </a:lnSpc>
              <a:buClr>
                <a:srgbClr val="953735"/>
              </a:buClr>
              <a:buFont typeface="Calibri" pitchFamily="34"/>
              <a:buChar char="•"/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Érintett helyszín:		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Muflon utca</a:t>
            </a:r>
          </a:p>
          <a:p>
            <a:pPr>
              <a:lnSpc>
                <a:spcPct val="50000"/>
              </a:lnSpc>
              <a:buClr>
                <a:srgbClr val="953735"/>
              </a:buClr>
              <a:buFont typeface="Calibri" pitchFamily="34"/>
              <a:buChar char="•"/>
            </a:pP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buClr>
                <a:srgbClr val="953735"/>
              </a:buClr>
              <a:buFont typeface="Calibri" pitchFamily="34"/>
              <a:buChar char="•"/>
            </a:pP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953735"/>
              </a:buClr>
              <a:buFont typeface="Calibri" pitchFamily="34"/>
              <a:buChar char="•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Leírás: </a:t>
            </a:r>
            <a:r>
              <a:rPr lang="hu-HU" sz="2000" u="sng" dirty="0">
                <a:latin typeface="Arial" panose="020B0604020202020204" pitchFamily="34" charset="0"/>
                <a:cs typeface="Arial" panose="020B0604020202020204" pitchFamily="34" charset="0"/>
              </a:rPr>
              <a:t>2016. májusában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hirtelen lezúduló nagy mennyiségű csapadék hatására károsodtak az utak,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az Ördögárok meder és a Pók utcai árok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60000"/>
              </a:lnSpc>
              <a:buClr>
                <a:srgbClr val="953735"/>
              </a:buClr>
              <a:buFont typeface="Calibri" pitchFamily="34"/>
              <a:buChar char="•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Megvalósítás: 		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2016	  	</a:t>
            </a:r>
          </a:p>
          <a:p>
            <a:pPr algn="just">
              <a:lnSpc>
                <a:spcPct val="60000"/>
              </a:lnSpc>
              <a:buClr>
                <a:srgbClr val="953735"/>
              </a:buClr>
              <a:buFont typeface="Calibri" pitchFamily="34"/>
              <a:buChar char="•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Pályázati azonosító:		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322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298</a:t>
            </a:r>
          </a:p>
          <a:p>
            <a:pPr algn="just">
              <a:lnSpc>
                <a:spcPct val="60000"/>
              </a:lnSpc>
              <a:buClr>
                <a:srgbClr val="953735"/>
              </a:buClr>
              <a:buFont typeface="Calibri" pitchFamily="34"/>
              <a:buChar char="•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Project összköltsége: 	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40 400 000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Ft </a:t>
            </a: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60000"/>
              </a:lnSpc>
              <a:buClr>
                <a:srgbClr val="953735"/>
              </a:buClr>
              <a:buFont typeface="Calibri" pitchFamily="34"/>
              <a:buChar char="•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Támogatási intenzitás: 	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90 %</a:t>
            </a:r>
          </a:p>
          <a:p>
            <a:pPr algn="just">
              <a:lnSpc>
                <a:spcPct val="60000"/>
              </a:lnSpc>
              <a:buClr>
                <a:srgbClr val="953735"/>
              </a:buClr>
              <a:buFont typeface="Calibri" pitchFamily="34"/>
              <a:buChar char="•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Igényelt támogatás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összege: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36 360 000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Ft 	</a:t>
            </a:r>
          </a:p>
          <a:p>
            <a:pPr>
              <a:lnSpc>
                <a:spcPct val="50000"/>
              </a:lnSpc>
              <a:buClr>
                <a:srgbClr val="953735"/>
              </a:buClr>
              <a:buFont typeface="Calibri" pitchFamily="34"/>
              <a:buChar char="•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Érintett helyszín:		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Pók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utcai árok, Ördögárok</a:t>
            </a:r>
          </a:p>
          <a:p>
            <a:pPr marL="0" indent="0">
              <a:lnSpc>
                <a:spcPct val="50000"/>
              </a:lnSpc>
              <a:buClr>
                <a:srgbClr val="953735"/>
              </a:buClr>
              <a:buNone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	meder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Barack és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Szilva utca</a:t>
            </a:r>
          </a:p>
          <a:p>
            <a:pPr>
              <a:lnSpc>
                <a:spcPct val="50000"/>
              </a:lnSpc>
              <a:buClr>
                <a:srgbClr val="953735"/>
              </a:buClr>
              <a:buFont typeface="Calibri" pitchFamily="34"/>
              <a:buChar char="•"/>
            </a:pP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50000"/>
              </a:lnSpc>
              <a:buClr>
                <a:srgbClr val="953735"/>
              </a:buClr>
              <a:buFont typeface="Arial" pitchFamily="34"/>
              <a:buNone/>
            </a:pP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buClr>
                <a:srgbClr val="953735"/>
              </a:buClr>
              <a:buFont typeface="Calibri" pitchFamily="34"/>
              <a:buChar char="•"/>
            </a:pP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601" y="4907956"/>
            <a:ext cx="2180228" cy="163517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286" y="4269833"/>
            <a:ext cx="2143377" cy="160753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310" y="1508990"/>
            <a:ext cx="2793442" cy="20950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838203" y="-99651"/>
            <a:ext cx="10515600" cy="1325559"/>
          </a:xfrm>
        </p:spPr>
        <p:txBody>
          <a:bodyPr anchorCtr="1"/>
          <a:lstStyle/>
          <a:p>
            <a:pPr lvl="0" algn="ctr"/>
            <a:r>
              <a:rPr lang="hu-HU" sz="4000" b="1" u="sng" dirty="0">
                <a:solidFill>
                  <a:srgbClr val="376092"/>
                </a:solidFill>
              </a:rPr>
              <a:t>Beadott, még el nem bírált </a:t>
            </a:r>
            <a:r>
              <a:rPr lang="hu-HU" sz="4000" b="1" u="sng" dirty="0" smtClean="0">
                <a:solidFill>
                  <a:srgbClr val="376092"/>
                </a:solidFill>
              </a:rPr>
              <a:t>pályázatok 2.</a:t>
            </a:r>
            <a:endParaRPr lang="hu-HU" sz="4000" b="1" u="sng" dirty="0">
              <a:solidFill>
                <a:srgbClr val="376092"/>
              </a:solidFill>
            </a:endParaRPr>
          </a:p>
        </p:txBody>
      </p:sp>
      <p:sp>
        <p:nvSpPr>
          <p:cNvPr id="3" name="Tartalom helye 2"/>
          <p:cNvSpPr txBox="1">
            <a:spLocks noGrp="1"/>
          </p:cNvSpPr>
          <p:nvPr>
            <p:ph type="body" idx="4294967295"/>
          </p:nvPr>
        </p:nvSpPr>
        <p:spPr>
          <a:xfrm>
            <a:off x="838203" y="915012"/>
            <a:ext cx="10871575" cy="5847048"/>
          </a:xfrm>
        </p:spPr>
        <p:txBody>
          <a:bodyPr>
            <a:noAutofit/>
          </a:bodyPr>
          <a:lstStyle/>
          <a:p>
            <a:pPr marL="0" lvl="0" indent="0">
              <a:lnSpc>
                <a:spcPct val="170000"/>
              </a:lnSpc>
              <a:buNone/>
            </a:pPr>
            <a:r>
              <a:rPr lang="hu-HU" sz="2200" b="1" dirty="0">
                <a:latin typeface="Times New Roman" pitchFamily="18"/>
                <a:cs typeface="Times New Roman" pitchFamily="18"/>
              </a:rPr>
              <a:t>			</a:t>
            </a:r>
            <a:r>
              <a:rPr lang="hu-HU" sz="2200" dirty="0">
                <a:latin typeface="Times New Roman" pitchFamily="18"/>
                <a:cs typeface="Times New Roman" pitchFamily="18"/>
              </a:rPr>
              <a:t>		</a:t>
            </a:r>
          </a:p>
          <a:p>
            <a:pPr lvl="0">
              <a:lnSpc>
                <a:spcPct val="70000"/>
              </a:lnSpc>
              <a:buClr>
                <a:srgbClr val="953735"/>
              </a:buClr>
              <a:buFont typeface="Calibri" pitchFamily="34"/>
            </a:pPr>
            <a:endParaRPr lang="hu-HU" sz="2200" b="1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712518" y="883384"/>
            <a:ext cx="10096512" cy="58781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u-HU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u-HU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u-HU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60000"/>
              </a:lnSpc>
              <a:buClr>
                <a:srgbClr val="953735"/>
              </a:buClr>
              <a:buFont typeface="Calibri" pitchFamily="34"/>
              <a:buChar char="•"/>
            </a:pP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953735"/>
              </a:buClr>
              <a:buFont typeface="Calibri" pitchFamily="34"/>
              <a:buChar char="•"/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Leírás: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Száva utcai tagóvoda tető hőszigetelése, felújítása, vizes blokkok felújítása </a:t>
            </a:r>
          </a:p>
          <a:p>
            <a:pPr lvl="0" algn="just">
              <a:lnSpc>
                <a:spcPct val="60000"/>
              </a:lnSpc>
              <a:buClr>
                <a:srgbClr val="953735"/>
              </a:buClr>
              <a:buFont typeface="Calibri" pitchFamily="34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Megvalósítás: 		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	  	</a:t>
            </a:r>
          </a:p>
          <a:p>
            <a:pPr lvl="0" algn="just">
              <a:lnSpc>
                <a:spcPct val="60000"/>
              </a:lnSpc>
              <a:buClr>
                <a:srgbClr val="953735"/>
              </a:buClr>
              <a:buFont typeface="Calibri" pitchFamily="34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Pályázati azonosító:		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317 074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50000"/>
              </a:lnSpc>
              <a:buClr>
                <a:srgbClr val="953735"/>
              </a:buClr>
              <a:buFont typeface="Calibri" pitchFamily="34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Project összköltsége: 	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20 500 000 Ft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0">
              <a:lnSpc>
                <a:spcPct val="50000"/>
              </a:lnSpc>
              <a:buClr>
                <a:srgbClr val="953735"/>
              </a:buClr>
              <a:buFont typeface="Calibri" pitchFamily="34"/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Igényelt támogatás összege: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19 475 000 Ft</a:t>
            </a:r>
          </a:p>
          <a:p>
            <a:pPr lvl="0">
              <a:lnSpc>
                <a:spcPct val="50000"/>
              </a:lnSpc>
              <a:buClr>
                <a:srgbClr val="953735"/>
              </a:buClr>
              <a:buFont typeface="Calibri" pitchFamily="34"/>
            </a:pP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50000"/>
              </a:lnSpc>
              <a:buClr>
                <a:srgbClr val="953735"/>
              </a:buClr>
              <a:buNone/>
            </a:pP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953735"/>
              </a:buClr>
              <a:buFont typeface="Calibri" pitchFamily="34"/>
              <a:buChar char="•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Leírás: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Kossuth Lajos utca vége, Nagyszénás utca - teljes aszfaltburkolat felújítása, kétoldali padkák rendezése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60000"/>
              </a:lnSpc>
              <a:buClr>
                <a:srgbClr val="953735"/>
              </a:buClr>
              <a:buFont typeface="Calibri" pitchFamily="34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Megvalósítás: 		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2016	  	</a:t>
            </a:r>
          </a:p>
          <a:p>
            <a:pPr lvl="0" algn="just">
              <a:lnSpc>
                <a:spcPct val="60000"/>
              </a:lnSpc>
              <a:buClr>
                <a:srgbClr val="953735"/>
              </a:buClr>
              <a:buFont typeface="Calibri" pitchFamily="34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Pályázati azonosító:		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317 074</a:t>
            </a:r>
          </a:p>
          <a:p>
            <a:pPr lvl="0">
              <a:lnSpc>
                <a:spcPct val="50000"/>
              </a:lnSpc>
              <a:buClr>
                <a:srgbClr val="953735"/>
              </a:buClr>
              <a:buFont typeface="Calibri" pitchFamily="34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Project összköltsége: 	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500 000 Ft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0">
              <a:lnSpc>
                <a:spcPct val="50000"/>
              </a:lnSpc>
              <a:buClr>
                <a:srgbClr val="953735"/>
              </a:buClr>
              <a:buFont typeface="Calibri" pitchFamily="34"/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Igényelt támogatás összege: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14 875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000 Ft</a:t>
            </a:r>
          </a:p>
          <a:p>
            <a:pPr lvl="0">
              <a:lnSpc>
                <a:spcPct val="50000"/>
              </a:lnSpc>
              <a:buClr>
                <a:srgbClr val="953735"/>
              </a:buClr>
              <a:buFont typeface="Calibri" pitchFamily="34"/>
            </a:pP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50000"/>
              </a:lnSpc>
              <a:buClr>
                <a:srgbClr val="953735"/>
              </a:buClr>
              <a:buNone/>
            </a:pP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buClr>
                <a:srgbClr val="953735"/>
              </a:buClr>
              <a:buFont typeface="Calibri" pitchFamily="34"/>
              <a:buChar char="•"/>
            </a:pP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50000"/>
              </a:lnSpc>
              <a:buClr>
                <a:srgbClr val="953735"/>
              </a:buClr>
              <a:buFont typeface="Arial" pitchFamily="34"/>
              <a:buNone/>
            </a:pP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buClr>
                <a:srgbClr val="953735"/>
              </a:buClr>
              <a:buFont typeface="Calibri" pitchFamily="34"/>
              <a:buChar char="•"/>
            </a:pP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058" y="3838536"/>
            <a:ext cx="3867114" cy="2900336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35" y="1642281"/>
            <a:ext cx="2594774" cy="1725249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615" y="1642281"/>
            <a:ext cx="2594774" cy="172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3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838203" y="248691"/>
            <a:ext cx="10515600" cy="1325559"/>
          </a:xfrm>
        </p:spPr>
        <p:txBody>
          <a:bodyPr anchorCtr="1"/>
          <a:lstStyle/>
          <a:p>
            <a:pPr lvl="0" algn="ctr"/>
            <a:r>
              <a:rPr lang="hu-HU" sz="4000" b="1" u="sng" dirty="0">
                <a:solidFill>
                  <a:srgbClr val="376092"/>
                </a:solidFill>
              </a:rPr>
              <a:t>Beadott, még el nem bírált </a:t>
            </a:r>
            <a:r>
              <a:rPr lang="hu-HU" sz="4000" b="1" u="sng" dirty="0" smtClean="0">
                <a:solidFill>
                  <a:srgbClr val="376092"/>
                </a:solidFill>
              </a:rPr>
              <a:t>pályázatok 3.</a:t>
            </a:r>
            <a:endParaRPr lang="hu-HU" sz="4000" b="1" u="sng" dirty="0">
              <a:solidFill>
                <a:srgbClr val="376092"/>
              </a:solidFill>
            </a:endParaRPr>
          </a:p>
        </p:txBody>
      </p:sp>
      <p:sp>
        <p:nvSpPr>
          <p:cNvPr id="3" name="Tartalom helye 2"/>
          <p:cNvSpPr txBox="1">
            <a:spLocks noGrp="1"/>
          </p:cNvSpPr>
          <p:nvPr>
            <p:ph type="body" idx="4294967295"/>
          </p:nvPr>
        </p:nvSpPr>
        <p:spPr>
          <a:xfrm>
            <a:off x="838203" y="915012"/>
            <a:ext cx="10871575" cy="5847048"/>
          </a:xfrm>
        </p:spPr>
        <p:txBody>
          <a:bodyPr>
            <a:noAutofit/>
          </a:bodyPr>
          <a:lstStyle/>
          <a:p>
            <a:pPr marL="0" lvl="0" indent="0">
              <a:lnSpc>
                <a:spcPct val="170000"/>
              </a:lnSpc>
              <a:buNone/>
            </a:pPr>
            <a:r>
              <a:rPr lang="hu-HU" sz="2200" b="1" dirty="0">
                <a:latin typeface="Times New Roman" pitchFamily="18"/>
                <a:cs typeface="Times New Roman" pitchFamily="18"/>
              </a:rPr>
              <a:t>			</a:t>
            </a:r>
            <a:r>
              <a:rPr lang="hu-HU" sz="2200" dirty="0">
                <a:latin typeface="Times New Roman" pitchFamily="18"/>
                <a:cs typeface="Times New Roman" pitchFamily="18"/>
              </a:rPr>
              <a:t>		</a:t>
            </a:r>
          </a:p>
          <a:p>
            <a:pPr lvl="0">
              <a:lnSpc>
                <a:spcPct val="70000"/>
              </a:lnSpc>
              <a:buClr>
                <a:srgbClr val="953735"/>
              </a:buClr>
              <a:buFont typeface="Calibri" pitchFamily="34"/>
            </a:pPr>
            <a:endParaRPr lang="hu-HU" sz="2200" b="1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712518" y="2150676"/>
            <a:ext cx="10096512" cy="33474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u-HU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u-HU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u-HU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60000"/>
              </a:lnSpc>
              <a:buClr>
                <a:srgbClr val="953735"/>
              </a:buClr>
              <a:buFont typeface="Calibri" pitchFamily="34"/>
              <a:buChar char="•"/>
            </a:pP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953735"/>
              </a:buClr>
              <a:buFont typeface="Calibri" pitchFamily="34"/>
              <a:buChar char="•"/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Leírás: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Exodusok a XX. században - kitelepített németek emlékhelyének rekonstrukciója a temetőben</a:t>
            </a:r>
          </a:p>
          <a:p>
            <a:pPr lvl="0" algn="just">
              <a:lnSpc>
                <a:spcPct val="60000"/>
              </a:lnSpc>
              <a:buClr>
                <a:srgbClr val="953735"/>
              </a:buClr>
              <a:buFont typeface="Calibri" pitchFamily="34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Megvalósítás: 		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	  	</a:t>
            </a:r>
          </a:p>
          <a:p>
            <a:pPr lvl="0" algn="just">
              <a:lnSpc>
                <a:spcPct val="60000"/>
              </a:lnSpc>
              <a:buClr>
                <a:srgbClr val="953735"/>
              </a:buClr>
              <a:buFont typeface="Calibri" pitchFamily="34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Pályázati azonosító:		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GUL-15-D-2016-00113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50000"/>
              </a:lnSpc>
              <a:buClr>
                <a:srgbClr val="953735"/>
              </a:buClr>
              <a:buFont typeface="Calibri" pitchFamily="34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Project összköltsége: 	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2 489 200 Ft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0">
              <a:lnSpc>
                <a:spcPct val="50000"/>
              </a:lnSpc>
              <a:buClr>
                <a:srgbClr val="953735"/>
              </a:buClr>
              <a:buFont typeface="Calibri" pitchFamily="34"/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Támogatási intenzitás: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100 %</a:t>
            </a:r>
          </a:p>
          <a:p>
            <a:pPr lvl="0">
              <a:lnSpc>
                <a:spcPct val="50000"/>
              </a:lnSpc>
              <a:buClr>
                <a:srgbClr val="953735"/>
              </a:buClr>
              <a:buFont typeface="Calibri" pitchFamily="34"/>
            </a:pP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50000"/>
              </a:lnSpc>
              <a:buClr>
                <a:srgbClr val="953735"/>
              </a:buClr>
              <a:buNone/>
            </a:pP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50000"/>
              </a:lnSpc>
              <a:buClr>
                <a:srgbClr val="953735"/>
              </a:buClr>
              <a:buNone/>
            </a:pP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buClr>
                <a:srgbClr val="953735"/>
              </a:buClr>
              <a:buFont typeface="Calibri" pitchFamily="34"/>
              <a:buChar char="•"/>
            </a:pP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50000"/>
              </a:lnSpc>
              <a:buClr>
                <a:srgbClr val="953735"/>
              </a:buClr>
              <a:buFont typeface="Arial" pitchFamily="34"/>
              <a:buNone/>
            </a:pP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buClr>
                <a:srgbClr val="953735"/>
              </a:buClr>
              <a:buFont typeface="Calibri" pitchFamily="34"/>
              <a:buChar char="•"/>
            </a:pP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004" y="3913959"/>
            <a:ext cx="51054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8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838203" y="248691"/>
            <a:ext cx="10515600" cy="1325559"/>
          </a:xfrm>
        </p:spPr>
        <p:txBody>
          <a:bodyPr anchorCtr="1"/>
          <a:lstStyle/>
          <a:p>
            <a:pPr lvl="0" algn="ctr"/>
            <a:r>
              <a:rPr lang="hu-HU" sz="4000" b="1" u="sng" dirty="0" smtClean="0">
                <a:solidFill>
                  <a:srgbClr val="376092"/>
                </a:solidFill>
              </a:rPr>
              <a:t>Beruházások</a:t>
            </a:r>
            <a:endParaRPr lang="hu-HU" sz="4000" b="1" u="sng" dirty="0">
              <a:solidFill>
                <a:srgbClr val="376092"/>
              </a:solidFill>
            </a:endParaRPr>
          </a:p>
        </p:txBody>
      </p:sp>
      <p:sp>
        <p:nvSpPr>
          <p:cNvPr id="3" name="Tartalom helye 2"/>
          <p:cNvSpPr txBox="1">
            <a:spLocks noGrp="1"/>
          </p:cNvSpPr>
          <p:nvPr>
            <p:ph type="body" idx="4294967295"/>
          </p:nvPr>
        </p:nvSpPr>
        <p:spPr>
          <a:xfrm>
            <a:off x="838203" y="915012"/>
            <a:ext cx="10871575" cy="5847048"/>
          </a:xfrm>
        </p:spPr>
        <p:txBody>
          <a:bodyPr>
            <a:noAutofit/>
          </a:bodyPr>
          <a:lstStyle/>
          <a:p>
            <a:pPr marL="0" lvl="0" indent="0">
              <a:lnSpc>
                <a:spcPct val="170000"/>
              </a:lnSpc>
              <a:buNone/>
            </a:pPr>
            <a:r>
              <a:rPr lang="hu-HU" sz="2200" b="1" dirty="0">
                <a:latin typeface="Times New Roman" pitchFamily="18"/>
                <a:cs typeface="Times New Roman" pitchFamily="18"/>
              </a:rPr>
              <a:t>			</a:t>
            </a:r>
            <a:r>
              <a:rPr lang="hu-HU" sz="2200" dirty="0">
                <a:latin typeface="Times New Roman" pitchFamily="18"/>
                <a:cs typeface="Times New Roman" pitchFamily="18"/>
              </a:rPr>
              <a:t>		</a:t>
            </a:r>
          </a:p>
          <a:p>
            <a:pPr lvl="0">
              <a:lnSpc>
                <a:spcPct val="70000"/>
              </a:lnSpc>
              <a:buClr>
                <a:srgbClr val="953735"/>
              </a:buClr>
              <a:buFont typeface="Calibri" pitchFamily="34"/>
            </a:pPr>
            <a:endParaRPr lang="hu-HU" sz="2200" b="1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712518" y="1381418"/>
            <a:ext cx="10096512" cy="46129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u-HU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u-HU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u-HU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60000"/>
              </a:lnSpc>
              <a:buClr>
                <a:srgbClr val="953735"/>
              </a:buClr>
              <a:buFont typeface="Calibri" pitchFamily="34"/>
              <a:buChar char="•"/>
            </a:pPr>
            <a:endParaRPr lang="hu-H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953735"/>
              </a:buClr>
              <a:buFont typeface="Calibri" pitchFamily="34"/>
              <a:buChar char="•"/>
            </a:pP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Leírás: 			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Új ravatalozó építése</a:t>
            </a:r>
          </a:p>
          <a:p>
            <a:pPr lvl="0" algn="just">
              <a:lnSpc>
                <a:spcPct val="60000"/>
              </a:lnSpc>
              <a:buClr>
                <a:srgbClr val="953735"/>
              </a:buClr>
              <a:buFont typeface="Calibri" pitchFamily="34"/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Megvalósítás: 		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	  	</a:t>
            </a:r>
          </a:p>
          <a:p>
            <a:pPr lvl="0">
              <a:lnSpc>
                <a:spcPct val="50000"/>
              </a:lnSpc>
              <a:buClr>
                <a:srgbClr val="953735"/>
              </a:buClr>
              <a:buFont typeface="Calibri" pitchFamily="34"/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ervezett összköltség: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37 000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Ft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50000"/>
              </a:lnSpc>
              <a:buClr>
                <a:srgbClr val="953735"/>
              </a:buClr>
              <a:buFont typeface="Calibri" pitchFamily="34"/>
            </a:pP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50000"/>
              </a:lnSpc>
              <a:buClr>
                <a:srgbClr val="953735"/>
              </a:buClr>
              <a:buNone/>
            </a:pP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953735"/>
              </a:buClr>
              <a:buFont typeface="Calibri" pitchFamily="34"/>
              <a:buChar char="•"/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Leírás: 			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Iskolai sportpálya lefedése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60000"/>
              </a:lnSpc>
              <a:buClr>
                <a:srgbClr val="953735"/>
              </a:buClr>
              <a:buFont typeface="Calibri" pitchFamily="34"/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Megvalósítás: 		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2016	  	</a:t>
            </a:r>
          </a:p>
          <a:p>
            <a:pPr lvl="0">
              <a:lnSpc>
                <a:spcPct val="50000"/>
              </a:lnSpc>
              <a:buClr>
                <a:srgbClr val="953735"/>
              </a:buClr>
              <a:buFont typeface="Calibri" pitchFamily="34"/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Tervezett összköltség: 	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Ft</a:t>
            </a:r>
          </a:p>
          <a:p>
            <a:pPr marL="0" lvl="0" indent="0">
              <a:lnSpc>
                <a:spcPct val="50000"/>
              </a:lnSpc>
              <a:buClr>
                <a:srgbClr val="953735"/>
              </a:buClr>
              <a:buNone/>
            </a:pP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50000"/>
              </a:lnSpc>
              <a:buClr>
                <a:srgbClr val="953735"/>
              </a:buClr>
              <a:buNone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buClr>
                <a:srgbClr val="953735"/>
              </a:buClr>
              <a:buFont typeface="Calibri" pitchFamily="34"/>
              <a:buChar char="•"/>
            </a:pP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50000"/>
              </a:lnSpc>
              <a:buClr>
                <a:srgbClr val="953735"/>
              </a:buClr>
              <a:buFont typeface="Arial" pitchFamily="34"/>
              <a:buNone/>
            </a:pP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buClr>
                <a:srgbClr val="953735"/>
              </a:buClr>
              <a:buFont typeface="Calibri" pitchFamily="34"/>
              <a:buChar char="•"/>
            </a:pP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03" y="1003098"/>
            <a:ext cx="3512388" cy="2474945"/>
          </a:xfrm>
          <a:prstGeom prst="rect">
            <a:avLst/>
          </a:prstGeom>
        </p:spPr>
      </p:pic>
      <p:pic>
        <p:nvPicPr>
          <p:cNvPr id="1026" name="Picture 2" descr="069%20(Small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049" y="4589445"/>
            <a:ext cx="3275465" cy="217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Treff,Érd, 4 faváz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662" y="4085891"/>
            <a:ext cx="3490129" cy="267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45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Köszönöm a figyelmet!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705" y="1825625"/>
            <a:ext cx="5580590" cy="4351338"/>
          </a:xfrm>
        </p:spPr>
      </p:pic>
    </p:spTree>
    <p:extLst>
      <p:ext uri="{BB962C8B-B14F-4D97-AF65-F5344CB8AC3E}">
        <p14:creationId xmlns:p14="http://schemas.microsoft.com/office/powerpoint/2010/main" val="124005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838203" y="665381"/>
            <a:ext cx="10515600" cy="1325559"/>
          </a:xfrm>
        </p:spPr>
        <p:txBody>
          <a:bodyPr anchorCtr="1"/>
          <a:lstStyle/>
          <a:p>
            <a:pPr lvl="0" algn="ctr"/>
            <a:r>
              <a:rPr lang="hu-HU" sz="4000" b="1" u="sng" dirty="0">
                <a:solidFill>
                  <a:srgbClr val="376092"/>
                </a:solidFill>
              </a:rPr>
              <a:t>Vállalkozói inkubátorházak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type="body" idx="4294967295"/>
          </p:nvPr>
        </p:nvSpPr>
        <p:spPr>
          <a:xfrm>
            <a:off x="1952628" y="2042906"/>
            <a:ext cx="8229600" cy="4780976"/>
          </a:xfrm>
        </p:spPr>
        <p:txBody>
          <a:bodyPr>
            <a:normAutofit lnSpcReduction="10000"/>
          </a:bodyPr>
          <a:lstStyle/>
          <a:p>
            <a:pPr lvl="0" algn="just">
              <a:buClr>
                <a:srgbClr val="953735"/>
              </a:buClr>
              <a:buFont typeface="Calibri" pitchFamily="34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Leírás: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Vállalkozói inkubátorház létrehozása a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határmenti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régiók kis- és középvállalkozói részére „Visszatérés a természethez” szellemében. Az Öregiskola épületének felújítása (I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ütem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), új irodaépület építése (II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ütem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) - induló vállalkozások szakmai, üzleti információs támogatása, elsősorban a mezőgazdasági fejlesztések,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energiahatékony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megoldások területén a szlovák féllel közös piacra jutási programok megvalósítása érdekében</a:t>
            </a:r>
          </a:p>
          <a:p>
            <a:pPr lvl="0" algn="just">
              <a:buClr>
                <a:srgbClr val="953735"/>
              </a:buClr>
              <a:buFont typeface="Calibri" pitchFamily="34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Megvalósítás: 		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2012-2015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	  	</a:t>
            </a:r>
          </a:p>
          <a:p>
            <a:pPr lvl="0" algn="just">
              <a:buClr>
                <a:srgbClr val="953735"/>
              </a:buClr>
              <a:buFont typeface="Calibri" pitchFamily="34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Pályázati azonosító:		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HUSK/1101/1.1.1/0361	  	</a:t>
            </a:r>
          </a:p>
          <a:p>
            <a:pPr lvl="0">
              <a:lnSpc>
                <a:spcPct val="80000"/>
              </a:lnSpc>
              <a:buClr>
                <a:srgbClr val="953735"/>
              </a:buClr>
              <a:buFont typeface="Calibri" pitchFamily="34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Project összköltsége: 	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755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950 EUR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0">
              <a:lnSpc>
                <a:spcPct val="80000"/>
              </a:lnSpc>
              <a:buClr>
                <a:srgbClr val="953735"/>
              </a:buClr>
              <a:buFont typeface="Calibri" pitchFamily="34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Támogatási intenzitás: 	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85%+10%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80000"/>
              </a:lnSpc>
              <a:buClr>
                <a:srgbClr val="953735"/>
              </a:buClr>
              <a:buFont typeface="Calibri" pitchFamily="34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Támogatás összege:		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718 152,5 EUR	  	 </a:t>
            </a:r>
          </a:p>
          <a:p>
            <a:pPr lvl="0">
              <a:lnSpc>
                <a:spcPct val="80000"/>
              </a:lnSpc>
              <a:buClr>
                <a:srgbClr val="953735"/>
              </a:buClr>
              <a:buFont typeface="Calibri" pitchFamily="34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TSZ dátuma:			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2012. június 22.	</a:t>
            </a:r>
          </a:p>
          <a:p>
            <a:pPr lvl="0">
              <a:lnSpc>
                <a:spcPct val="80000"/>
              </a:lnSpc>
              <a:buClr>
                <a:srgbClr val="953735"/>
              </a:buClr>
              <a:buFont typeface="Calibri" pitchFamily="34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Kivitelezők: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			régi épület-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Confector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Mérnök Iroda Kft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				új épület- Jánosik és Társai Kft	</a:t>
            </a:r>
          </a:p>
          <a:p>
            <a:pPr lvl="0">
              <a:lnSpc>
                <a:spcPct val="80000"/>
              </a:lnSpc>
              <a:buClr>
                <a:srgbClr val="953735"/>
              </a:buClr>
              <a:buFont typeface="Calibri" pitchFamily="34"/>
            </a:pPr>
            <a:endParaRPr lang="hu-HU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35" y="73937"/>
            <a:ext cx="2883176" cy="1917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200" y="3611687"/>
            <a:ext cx="3476411" cy="231143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61200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2475930" y="365129"/>
            <a:ext cx="7104796" cy="1325559"/>
          </a:xfrm>
        </p:spPr>
        <p:txBody>
          <a:bodyPr anchorCtr="1"/>
          <a:lstStyle/>
          <a:p>
            <a:pPr lvl="0" algn="ctr"/>
            <a:r>
              <a:rPr lang="hu-HU" sz="4000" b="1" u="sng">
                <a:solidFill>
                  <a:srgbClr val="376092"/>
                </a:solidFill>
              </a:rPr>
              <a:t>Új bölcsődei intézménylétesítés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type="body" idx="4294967295"/>
          </p:nvPr>
        </p:nvSpPr>
        <p:spPr>
          <a:xfrm>
            <a:off x="1174710" y="2179380"/>
            <a:ext cx="10466830" cy="3786283"/>
          </a:xfrm>
        </p:spPr>
        <p:txBody>
          <a:bodyPr>
            <a:normAutofit/>
          </a:bodyPr>
          <a:lstStyle/>
          <a:p>
            <a:pPr lvl="0" algn="just">
              <a:lnSpc>
                <a:spcPct val="80000"/>
              </a:lnSpc>
              <a:buClr>
                <a:srgbClr val="953735"/>
              </a:buClr>
              <a:buFont typeface="Calibri" pitchFamily="34"/>
            </a:pP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Leírás: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Új két csoportszobás bölcsőde építése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a Kaszáló utca 12-14. alatt</a:t>
            </a:r>
          </a:p>
          <a:p>
            <a:pPr lvl="0" algn="just">
              <a:lnSpc>
                <a:spcPct val="80000"/>
              </a:lnSpc>
              <a:buClr>
                <a:srgbClr val="953735"/>
              </a:buClr>
              <a:buFont typeface="Calibri" pitchFamily="34"/>
            </a:pP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Megvalósítás: 		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2013-2015	  	</a:t>
            </a:r>
          </a:p>
          <a:p>
            <a:pPr lvl="0" algn="just">
              <a:lnSpc>
                <a:spcPct val="80000"/>
              </a:lnSpc>
              <a:buClr>
                <a:srgbClr val="953735"/>
              </a:buClr>
              <a:buFont typeface="Calibri" pitchFamily="34"/>
            </a:pP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Pályázati azonosító:	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KMOP-4.5.2-11-2012-0028 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0">
              <a:lnSpc>
                <a:spcPct val="70000"/>
              </a:lnSpc>
              <a:buClr>
                <a:srgbClr val="953735"/>
              </a:buClr>
              <a:buFont typeface="Calibri" pitchFamily="34"/>
            </a:pP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Project összköltsége: 	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186 017 581Ft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0">
              <a:lnSpc>
                <a:spcPct val="70000"/>
              </a:lnSpc>
              <a:buClr>
                <a:srgbClr val="953735"/>
              </a:buClr>
              <a:buFont typeface="Calibri" pitchFamily="34"/>
            </a:pP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Támogatási intenzitás: 	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70000"/>
              </a:lnSpc>
              <a:buClr>
                <a:srgbClr val="953735"/>
              </a:buClr>
              <a:buFont typeface="Calibri" pitchFamily="34"/>
            </a:pP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Támogatás összege:	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167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415 823Ft  	 </a:t>
            </a:r>
          </a:p>
          <a:p>
            <a:pPr lvl="0">
              <a:lnSpc>
                <a:spcPct val="70000"/>
              </a:lnSpc>
              <a:buClr>
                <a:srgbClr val="953735"/>
              </a:buClr>
              <a:buFont typeface="Calibri" pitchFamily="34"/>
            </a:pP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TSZ dátuma:		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2013. március 28.</a:t>
            </a:r>
          </a:p>
          <a:p>
            <a:pPr lvl="0">
              <a:lnSpc>
                <a:spcPct val="70000"/>
              </a:lnSpc>
              <a:buClr>
                <a:srgbClr val="953735"/>
              </a:buClr>
              <a:buFont typeface="Calibri" pitchFamily="34"/>
            </a:pP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Kivitelező: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			Bástya </a:t>
            </a:r>
            <a:r>
              <a:rPr 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Millenium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Zrt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lvl="0">
              <a:lnSpc>
                <a:spcPct val="70000"/>
              </a:lnSpc>
              <a:buClr>
                <a:srgbClr val="953735"/>
              </a:buClr>
              <a:buFont typeface="Calibri" pitchFamily="34"/>
            </a:pPr>
            <a:endParaRPr lang="hu-H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1846" y="3905046"/>
            <a:ext cx="4057933" cy="26980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96" y="125253"/>
            <a:ext cx="2715191" cy="180530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9378" y="175111"/>
            <a:ext cx="2827306" cy="187986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838203" y="236335"/>
            <a:ext cx="10515600" cy="1325559"/>
          </a:xfrm>
        </p:spPr>
        <p:txBody>
          <a:bodyPr anchorCtr="1"/>
          <a:lstStyle/>
          <a:p>
            <a:pPr lvl="0" algn="ctr"/>
            <a:r>
              <a:rPr lang="hu-HU" sz="4000" b="1" u="sng" dirty="0">
                <a:solidFill>
                  <a:srgbClr val="376092"/>
                </a:solidFill>
              </a:rPr>
              <a:t>Óvodai korszerűsítés, férőhelyszám bővítés Nagykovácsiban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type="body" idx="4294967295"/>
          </p:nvPr>
        </p:nvSpPr>
        <p:spPr>
          <a:xfrm>
            <a:off x="1461307" y="1454508"/>
            <a:ext cx="9115706" cy="5429250"/>
          </a:xfrm>
        </p:spPr>
        <p:txBody>
          <a:bodyPr/>
          <a:lstStyle/>
          <a:p>
            <a:pPr lvl="0" algn="just">
              <a:buClr>
                <a:srgbClr val="953735"/>
              </a:buClr>
              <a:buFont typeface="Calibri" pitchFamily="34"/>
            </a:pP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Leírás: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Kaszáló utcai óvoda két csoportszobával történő bővítése, valamint a Dózsa György utcai óvoda teljes rekonstrukciója, egy csoport- és egy tornaszobával történő bővítése </a:t>
            </a:r>
          </a:p>
          <a:p>
            <a:pPr lvl="0" algn="just">
              <a:buClr>
                <a:srgbClr val="953735"/>
              </a:buClr>
              <a:buFont typeface="Calibri" pitchFamily="34"/>
            </a:pP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Megvalósítás: 		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2013-2014	  	</a:t>
            </a:r>
          </a:p>
          <a:p>
            <a:pPr lvl="0" algn="just">
              <a:buClr>
                <a:srgbClr val="953735"/>
              </a:buClr>
              <a:buFont typeface="Calibri" pitchFamily="34"/>
            </a:pP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Pályázati azonosító:	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KMOP-4.6.1-11-2012-0016 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0">
              <a:lnSpc>
                <a:spcPct val="80000"/>
              </a:lnSpc>
              <a:buClr>
                <a:srgbClr val="953735"/>
              </a:buClr>
              <a:buFont typeface="Calibri" pitchFamily="34"/>
            </a:pP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Project összköltsége: 	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241 139 529 Ft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0">
              <a:lnSpc>
                <a:spcPct val="80000"/>
              </a:lnSpc>
              <a:buClr>
                <a:srgbClr val="953735"/>
              </a:buClr>
              <a:buFont typeface="Calibri" pitchFamily="34"/>
            </a:pP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Támogatási intenzitás: 	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95%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80000"/>
              </a:lnSpc>
              <a:buClr>
                <a:srgbClr val="953735"/>
              </a:buClr>
              <a:buFont typeface="Calibri" pitchFamily="34"/>
            </a:pP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Támogatás összege:	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229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082 552 Ft  	 </a:t>
            </a:r>
          </a:p>
          <a:p>
            <a:pPr lvl="0">
              <a:lnSpc>
                <a:spcPct val="80000"/>
              </a:lnSpc>
              <a:buClr>
                <a:srgbClr val="953735"/>
              </a:buClr>
              <a:buFont typeface="Calibri" pitchFamily="34"/>
            </a:pP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TSZ dátuma:		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2013. március 28.</a:t>
            </a:r>
          </a:p>
          <a:p>
            <a:pPr lvl="0">
              <a:lnSpc>
                <a:spcPct val="80000"/>
              </a:lnSpc>
              <a:buClr>
                <a:srgbClr val="953735"/>
              </a:buClr>
              <a:buFont typeface="Calibri" pitchFamily="34"/>
            </a:pP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Kivitelezők:	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		Kaszáló u.: </a:t>
            </a:r>
            <a:r>
              <a:rPr 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Eco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System Hungary Kft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				Dózsa </a:t>
            </a:r>
            <a:r>
              <a:rPr 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Gy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. u.: Jánosik és Társai Kft		</a:t>
            </a:r>
          </a:p>
          <a:p>
            <a:pPr lvl="0">
              <a:lnSpc>
                <a:spcPct val="80000"/>
              </a:lnSpc>
              <a:buClr>
                <a:srgbClr val="953735"/>
              </a:buClr>
              <a:buFont typeface="Calibri" pitchFamily="34"/>
            </a:pPr>
            <a:endParaRPr lang="hu-H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9896" y="2464297"/>
            <a:ext cx="3116238" cy="207196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16" y="5205012"/>
            <a:ext cx="2524832" cy="167874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838203" y="-159457"/>
            <a:ext cx="10515600" cy="1325559"/>
          </a:xfrm>
        </p:spPr>
        <p:txBody>
          <a:bodyPr anchorCtr="1"/>
          <a:lstStyle/>
          <a:p>
            <a:pPr lvl="0" algn="ctr"/>
            <a:r>
              <a:rPr lang="hu-HU" sz="4000" b="1" u="sng" dirty="0">
                <a:solidFill>
                  <a:srgbClr val="376092"/>
                </a:solidFill>
              </a:rPr>
              <a:t>Nagykovácsi szennyvízhálózatának fejlesztése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type="body" idx="4294967295"/>
          </p:nvPr>
        </p:nvSpPr>
        <p:spPr>
          <a:xfrm>
            <a:off x="2047166" y="772116"/>
            <a:ext cx="9539779" cy="4727925"/>
          </a:xfrm>
        </p:spPr>
        <p:txBody>
          <a:bodyPr>
            <a:normAutofit/>
          </a:bodyPr>
          <a:lstStyle/>
          <a:p>
            <a:pPr lvl="0" algn="just">
              <a:lnSpc>
                <a:spcPct val="70000"/>
              </a:lnSpc>
              <a:buClr>
                <a:srgbClr val="953735"/>
              </a:buClr>
              <a:buFont typeface="Calibri" pitchFamily="34"/>
            </a:pP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Leírás: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Az északi településrész szennyvízelvezetésének kiépítése, új szennyvíz főgyűjtő, központi szennyvíz átemelő és szennyvíznyomócső rendszer kiépítése fővárosi csatlakozással, rekonstrukciós feladatok elvégzése</a:t>
            </a:r>
          </a:p>
          <a:p>
            <a:pPr lvl="0" algn="just">
              <a:lnSpc>
                <a:spcPct val="70000"/>
              </a:lnSpc>
              <a:buClr>
                <a:srgbClr val="953735"/>
              </a:buClr>
              <a:buFont typeface="Calibri" pitchFamily="34"/>
            </a:pP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Megvalósítás: 			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2014-2015	  	</a:t>
            </a:r>
          </a:p>
          <a:p>
            <a:pPr lvl="0" algn="just">
              <a:lnSpc>
                <a:spcPct val="70000"/>
              </a:lnSpc>
              <a:buClr>
                <a:srgbClr val="953735"/>
              </a:buClr>
              <a:buFont typeface="Calibri" pitchFamily="34"/>
            </a:pP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Pályázati azonosító:		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KEOP-1.2.0/09-11-2013-0015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0">
              <a:lnSpc>
                <a:spcPct val="60000"/>
              </a:lnSpc>
              <a:buClr>
                <a:srgbClr val="953735"/>
              </a:buClr>
              <a:buFont typeface="Calibri" pitchFamily="34"/>
            </a:pP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Project összköltsége: 		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1 480 961 686 Ft</a:t>
            </a:r>
          </a:p>
          <a:p>
            <a:pPr lvl="0">
              <a:lnSpc>
                <a:spcPct val="60000"/>
              </a:lnSpc>
              <a:buClr>
                <a:srgbClr val="953735"/>
              </a:buClr>
              <a:buFont typeface="Calibri" pitchFamily="34"/>
            </a:pP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Elszámolható költség:		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1 461 283 531 Ft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0">
              <a:lnSpc>
                <a:spcPct val="60000"/>
              </a:lnSpc>
              <a:buClr>
                <a:srgbClr val="953735"/>
              </a:buClr>
              <a:buFont typeface="Calibri" pitchFamily="34"/>
            </a:pP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Támogatási intenzitás: 		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94,13%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60000"/>
              </a:lnSpc>
              <a:buClr>
                <a:srgbClr val="953735"/>
              </a:buClr>
              <a:buFont typeface="Calibri" pitchFamily="34"/>
            </a:pP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Támogatás összege:		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375 513 728 Ft</a:t>
            </a:r>
          </a:p>
          <a:p>
            <a:pPr lvl="0">
              <a:lnSpc>
                <a:spcPct val="60000"/>
              </a:lnSpc>
              <a:buClr>
                <a:srgbClr val="953735"/>
              </a:buClr>
              <a:buFont typeface="Calibri" pitchFamily="34"/>
            </a:pP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Elnyert önerő pályázat összege:	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84 180 888 Ft	 </a:t>
            </a:r>
          </a:p>
          <a:p>
            <a:pPr lvl="0">
              <a:lnSpc>
                <a:spcPct val="60000"/>
              </a:lnSpc>
              <a:buClr>
                <a:srgbClr val="953735"/>
              </a:buClr>
              <a:buFont typeface="Calibri" pitchFamily="34"/>
            </a:pP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TSZ dátuma:			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2014. január 7.	</a:t>
            </a:r>
          </a:p>
          <a:p>
            <a:pPr lvl="0">
              <a:lnSpc>
                <a:spcPct val="60000"/>
              </a:lnSpc>
              <a:buClr>
                <a:srgbClr val="953735"/>
              </a:buClr>
              <a:buFont typeface="Calibri" pitchFamily="34"/>
            </a:pP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Kivitelező:				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ZSO-VIA Közös Ajánlattevők -</a:t>
            </a:r>
          </a:p>
          <a:p>
            <a:pPr marL="0" lvl="0" indent="0">
              <a:lnSpc>
                <a:spcPct val="60000"/>
              </a:lnSpc>
              <a:buNone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					Hajdú és Társai Kft, VIANOVA 87 </a:t>
            </a:r>
            <a:r>
              <a:rPr 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Zrt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60000"/>
              </a:lnSpc>
              <a:buClr>
                <a:srgbClr val="953735"/>
              </a:buClr>
              <a:buFont typeface="Calibri" pitchFamily="34"/>
            </a:pPr>
            <a:endParaRPr lang="hu-H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54" y="4751377"/>
            <a:ext cx="2734127" cy="205059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840" y="2632843"/>
            <a:ext cx="2909109" cy="1740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838203" y="-3220"/>
            <a:ext cx="10515600" cy="1325559"/>
          </a:xfrm>
        </p:spPr>
        <p:txBody>
          <a:bodyPr anchorCtr="1"/>
          <a:lstStyle/>
          <a:p>
            <a:pPr lvl="0" algn="ctr"/>
            <a:r>
              <a:rPr lang="hu-HU" sz="4000" b="1" u="sng" dirty="0">
                <a:solidFill>
                  <a:srgbClr val="376092"/>
                </a:solidFill>
              </a:rPr>
              <a:t>Nagykovácsi közvilágítási hálózatának korszerűsítése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type="body" idx="4294967295"/>
          </p:nvPr>
        </p:nvSpPr>
        <p:spPr>
          <a:xfrm>
            <a:off x="2208684" y="1035199"/>
            <a:ext cx="9661617" cy="4427680"/>
          </a:xfrm>
        </p:spPr>
        <p:txBody>
          <a:bodyPr>
            <a:normAutofit/>
          </a:bodyPr>
          <a:lstStyle/>
          <a:p>
            <a:pPr lvl="0" algn="just">
              <a:buClr>
                <a:srgbClr val="953735"/>
              </a:buClr>
              <a:buFont typeface="Calibri" pitchFamily="34"/>
            </a:pP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Leírás: </a:t>
            </a:r>
            <a:r>
              <a:rPr 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LED-es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közvilágítási lámpatestek felszerelése</a:t>
            </a:r>
          </a:p>
          <a:p>
            <a:pPr lvl="0" algn="just">
              <a:buClr>
                <a:srgbClr val="953735"/>
              </a:buClr>
              <a:buFont typeface="Calibri" pitchFamily="34"/>
            </a:pP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Megvalósítás: 			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	  	</a:t>
            </a:r>
          </a:p>
          <a:p>
            <a:pPr lvl="0" algn="just">
              <a:buClr>
                <a:srgbClr val="953735"/>
              </a:buClr>
              <a:buFont typeface="Calibri" pitchFamily="34"/>
            </a:pP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Pályázati azonosító:			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KEOP-5.5.0/K/14-2014-0075	</a:t>
            </a:r>
          </a:p>
          <a:p>
            <a:pPr lvl="0">
              <a:lnSpc>
                <a:spcPct val="80000"/>
              </a:lnSpc>
              <a:buClr>
                <a:srgbClr val="953735"/>
              </a:buClr>
              <a:buFont typeface="Calibri" pitchFamily="34"/>
            </a:pP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Project TSZ szerinti összköltsége:	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122 954 500 Ft</a:t>
            </a:r>
          </a:p>
          <a:p>
            <a:pPr lvl="0">
              <a:lnSpc>
                <a:spcPct val="80000"/>
              </a:lnSpc>
              <a:buClr>
                <a:srgbClr val="953735"/>
              </a:buClr>
              <a:buFont typeface="Calibri" pitchFamily="34"/>
            </a:pP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Project tényleges összköltsége:	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130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427 675 Ft	</a:t>
            </a:r>
          </a:p>
          <a:p>
            <a:pPr lvl="0">
              <a:lnSpc>
                <a:spcPct val="80000"/>
              </a:lnSpc>
              <a:buClr>
                <a:srgbClr val="953735"/>
              </a:buClr>
              <a:buFont typeface="Calibri" pitchFamily="34"/>
            </a:pP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Támogatási intenzitás: 		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80000"/>
              </a:lnSpc>
              <a:buClr>
                <a:srgbClr val="953735"/>
              </a:buClr>
              <a:buFont typeface="Calibri" pitchFamily="34"/>
            </a:pP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Támogatás összege:			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122 954 500 Ft</a:t>
            </a:r>
          </a:p>
          <a:p>
            <a:pPr lvl="0">
              <a:lnSpc>
                <a:spcPct val="80000"/>
              </a:lnSpc>
              <a:buClr>
                <a:srgbClr val="953735"/>
              </a:buClr>
              <a:buFont typeface="Calibri" pitchFamily="34"/>
            </a:pP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TSZ dátuma:			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. január 30.	</a:t>
            </a:r>
          </a:p>
          <a:p>
            <a:pPr lvl="0">
              <a:lnSpc>
                <a:spcPct val="80000"/>
              </a:lnSpc>
              <a:buClr>
                <a:srgbClr val="953735"/>
              </a:buClr>
              <a:buFont typeface="Calibri" pitchFamily="34"/>
            </a:pP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Kivitelező:				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SAG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Hungaria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Elektrotechnikai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						Tervező és Szerelő Kft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lvl="0">
              <a:lnSpc>
                <a:spcPct val="80000"/>
              </a:lnSpc>
              <a:buClr>
                <a:srgbClr val="953735"/>
              </a:buClr>
              <a:buFont typeface="Calibri" pitchFamily="34"/>
            </a:pPr>
            <a:endParaRPr lang="hu-H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56" y="3763371"/>
            <a:ext cx="1952628" cy="292894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600" y="4461305"/>
            <a:ext cx="2976164" cy="1984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838203" y="62164"/>
            <a:ext cx="10515600" cy="1325559"/>
          </a:xfrm>
        </p:spPr>
        <p:txBody>
          <a:bodyPr anchorCtr="1"/>
          <a:lstStyle/>
          <a:p>
            <a:pPr lvl="0" algn="ctr"/>
            <a:r>
              <a:rPr lang="hu-HU" sz="4000" b="1" u="sng" dirty="0">
                <a:solidFill>
                  <a:srgbClr val="376092"/>
                </a:solidFill>
              </a:rPr>
              <a:t>Iskolai étkező építése és két tanterem kialakítása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type="body" idx="4294967295"/>
          </p:nvPr>
        </p:nvSpPr>
        <p:spPr>
          <a:xfrm>
            <a:off x="1589771" y="1151880"/>
            <a:ext cx="8856402" cy="2810522"/>
          </a:xfrm>
        </p:spPr>
        <p:txBody>
          <a:bodyPr>
            <a:normAutofit lnSpcReduction="10000"/>
          </a:bodyPr>
          <a:lstStyle/>
          <a:p>
            <a:pPr lvl="0" algn="just">
              <a:buClr>
                <a:srgbClr val="953735"/>
              </a:buClr>
              <a:buFont typeface="Calibri" pitchFamily="34"/>
            </a:pP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Leírás: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A Nemzeti Köznevelési Infrastruktúra Fejlesztési Programról szóló 1086/2014 (II.28.) számú Kormány határozat 1. pontja alapján - beruházó és építtető a Nemzeti Sportközpontok – étkező és 2 tanterem építése, melegítőkonyha kialakítása.</a:t>
            </a:r>
          </a:p>
          <a:p>
            <a:pPr lvl="0" algn="just">
              <a:buClr>
                <a:srgbClr val="953735"/>
              </a:buClr>
              <a:buFont typeface="Calibri" pitchFamily="34"/>
            </a:pP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Megvalósítás: 			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2015	  	</a:t>
            </a:r>
          </a:p>
          <a:p>
            <a:pPr lvl="0" algn="just">
              <a:buClr>
                <a:srgbClr val="953735"/>
              </a:buClr>
              <a:buFont typeface="Calibri" pitchFamily="34"/>
            </a:pP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Project összköltsége: 		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bruttó 81 337 282 Ft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lvl="0">
              <a:lnSpc>
                <a:spcPct val="80000"/>
              </a:lnSpc>
              <a:buClr>
                <a:srgbClr val="953735"/>
              </a:buClr>
              <a:buFont typeface="Calibri" pitchFamily="34"/>
            </a:pP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Támogatási intenzitás:		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100 %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80000"/>
              </a:lnSpc>
              <a:buClr>
                <a:srgbClr val="953735"/>
              </a:buClr>
              <a:buNone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0">
              <a:lnSpc>
                <a:spcPct val="80000"/>
              </a:lnSpc>
              <a:buClr>
                <a:srgbClr val="953735"/>
              </a:buClr>
              <a:buFont typeface="Calibri" pitchFamily="34"/>
            </a:pPr>
            <a:endParaRPr lang="hu-H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71" y="3694186"/>
            <a:ext cx="4498268" cy="299087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101" y="3694186"/>
            <a:ext cx="4498269" cy="2990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838203" y="236335"/>
            <a:ext cx="10515600" cy="1325559"/>
          </a:xfrm>
        </p:spPr>
        <p:txBody>
          <a:bodyPr anchorCtr="1"/>
          <a:lstStyle/>
          <a:p>
            <a:pPr lvl="0" algn="ctr"/>
            <a:r>
              <a:rPr lang="hu-HU" sz="4000" b="1" u="sng" dirty="0" smtClean="0">
                <a:solidFill>
                  <a:srgbClr val="376092"/>
                </a:solidFill>
              </a:rPr>
              <a:t>1956-os emlékszoba kialakítása önkormányzati épületben</a:t>
            </a:r>
            <a:endParaRPr lang="hu-HU" sz="4000" b="1" u="sng" dirty="0">
              <a:solidFill>
                <a:srgbClr val="376092"/>
              </a:solidFill>
            </a:endParaRPr>
          </a:p>
        </p:txBody>
      </p:sp>
      <p:sp>
        <p:nvSpPr>
          <p:cNvPr id="3" name="Tartalom helye 2"/>
          <p:cNvSpPr txBox="1">
            <a:spLocks noGrp="1"/>
          </p:cNvSpPr>
          <p:nvPr>
            <p:ph type="body" idx="4294967295"/>
          </p:nvPr>
        </p:nvSpPr>
        <p:spPr>
          <a:xfrm>
            <a:off x="1952628" y="1601820"/>
            <a:ext cx="8856402" cy="2810522"/>
          </a:xfrm>
        </p:spPr>
        <p:txBody>
          <a:bodyPr>
            <a:normAutofit/>
          </a:bodyPr>
          <a:lstStyle/>
          <a:p>
            <a:pPr lvl="0" algn="just">
              <a:buClr>
                <a:srgbClr val="953735"/>
              </a:buClr>
              <a:buFont typeface="Calibri" pitchFamily="34"/>
            </a:pP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Leírás: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Kossuth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ajos utca 64 szám alatti épületben olyan emlékhely kerül kialakításra, amely egyrészt általánosan mutatja be az 1956-os forradalmat, másrészt Dr. Schmidt Imrére vonatkozó dokumentumok kerülnek elhelyezésre, kiállításra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953735"/>
              </a:buClr>
              <a:buFont typeface="Calibri" pitchFamily="34"/>
            </a:pP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Megvalósítás: 			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	  	</a:t>
            </a:r>
          </a:p>
          <a:p>
            <a:pPr lvl="0" algn="just">
              <a:buClr>
                <a:srgbClr val="953735"/>
              </a:buClr>
              <a:buFont typeface="Calibri" pitchFamily="34"/>
            </a:pP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Project összköltsége: 		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6 000 </a:t>
            </a:r>
            <a:r>
              <a:rPr lang="hu-H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Ft</a:t>
            </a:r>
            <a:endParaRPr lang="hu-H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80000"/>
              </a:lnSpc>
              <a:buClr>
                <a:srgbClr val="953735"/>
              </a:buClr>
              <a:buFont typeface="Calibri" pitchFamily="34"/>
            </a:pP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Támogatási összeg:		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5 000 </a:t>
            </a:r>
            <a:r>
              <a:rPr lang="hu-H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Ft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0">
              <a:lnSpc>
                <a:spcPct val="80000"/>
              </a:lnSpc>
              <a:buClr>
                <a:srgbClr val="953735"/>
              </a:buClr>
              <a:buFont typeface="Calibri" pitchFamily="34"/>
            </a:pPr>
            <a:endParaRPr lang="hu-H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124" y="4318445"/>
            <a:ext cx="3093181" cy="231988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993" y="4318445"/>
            <a:ext cx="3093181" cy="231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0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838203" y="-276646"/>
            <a:ext cx="10515600" cy="1325559"/>
          </a:xfrm>
        </p:spPr>
        <p:txBody>
          <a:bodyPr anchorCtr="1"/>
          <a:lstStyle/>
          <a:p>
            <a:pPr lvl="0" algn="ctr"/>
            <a:r>
              <a:rPr lang="hu-HU" sz="4000" b="1" u="sng" dirty="0">
                <a:solidFill>
                  <a:srgbClr val="376092"/>
                </a:solidFill>
              </a:rPr>
              <a:t>Vis maior </a:t>
            </a:r>
            <a:r>
              <a:rPr lang="hu-HU" sz="4000" b="1" u="sng" dirty="0" smtClean="0">
                <a:solidFill>
                  <a:srgbClr val="376092"/>
                </a:solidFill>
              </a:rPr>
              <a:t>pályázatok 1.</a:t>
            </a:r>
            <a:endParaRPr lang="hu-HU" sz="4000" b="1" u="sng" dirty="0">
              <a:solidFill>
                <a:srgbClr val="376092"/>
              </a:solidFill>
            </a:endParaRPr>
          </a:p>
        </p:txBody>
      </p:sp>
      <p:sp>
        <p:nvSpPr>
          <p:cNvPr id="3" name="Tartalom helye 2"/>
          <p:cNvSpPr txBox="1">
            <a:spLocks noGrp="1"/>
          </p:cNvSpPr>
          <p:nvPr>
            <p:ph type="body" idx="4294967295"/>
          </p:nvPr>
        </p:nvSpPr>
        <p:spPr>
          <a:xfrm>
            <a:off x="712518" y="998844"/>
            <a:ext cx="10096512" cy="5878110"/>
          </a:xfrm>
        </p:spPr>
        <p:txBody>
          <a:bodyPr>
            <a:normAutofit/>
          </a:bodyPr>
          <a:lstStyle/>
          <a:p>
            <a:pPr lvl="0" algn="just">
              <a:lnSpc>
                <a:spcPct val="60000"/>
              </a:lnSpc>
              <a:buClr>
                <a:srgbClr val="953735"/>
              </a:buClr>
              <a:buFont typeface="Calibri" pitchFamily="34"/>
            </a:pP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  <a:buClr>
                <a:srgbClr val="953735"/>
              </a:buClr>
              <a:buFont typeface="Calibri" pitchFamily="34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Leírás: </a:t>
            </a:r>
            <a:r>
              <a:rPr lang="hu-H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r>
              <a:rPr lang="hu-HU" sz="2000" u="sng" dirty="0">
                <a:latin typeface="Arial" panose="020B0604020202020204" pitchFamily="34" charset="0"/>
                <a:cs typeface="Arial" panose="020B0604020202020204" pitchFamily="34" charset="0"/>
              </a:rPr>
              <a:t>. júliusának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végén rövid időn belül nagymennyiségű csapadék hullott, melynek következtében a lezúduló felszíni víz több utcát is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megrongált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60000"/>
              </a:lnSpc>
              <a:buClr>
                <a:srgbClr val="953735"/>
              </a:buClr>
              <a:buFont typeface="Calibri" pitchFamily="34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Megvalósítás: 		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2015-2016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	  	</a:t>
            </a:r>
          </a:p>
          <a:p>
            <a:pPr lvl="0" algn="just">
              <a:lnSpc>
                <a:spcPct val="60000"/>
              </a:lnSpc>
              <a:buClr>
                <a:srgbClr val="953735"/>
              </a:buClr>
              <a:buFont typeface="Calibri" pitchFamily="34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Pályázati azonosító:		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212 059	</a:t>
            </a:r>
          </a:p>
          <a:p>
            <a:pPr lvl="0">
              <a:lnSpc>
                <a:spcPct val="50000"/>
              </a:lnSpc>
              <a:buClr>
                <a:srgbClr val="953735"/>
              </a:buClr>
              <a:buFont typeface="Calibri" pitchFamily="34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Project összköltsége: 	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27 478 838 Ft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0">
              <a:lnSpc>
                <a:spcPct val="50000"/>
              </a:lnSpc>
              <a:buClr>
                <a:srgbClr val="953735"/>
              </a:buClr>
              <a:buFont typeface="Calibri" pitchFamily="34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Támogatási intenzitás: 	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90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lvl="0">
              <a:lnSpc>
                <a:spcPct val="50000"/>
              </a:lnSpc>
              <a:buClr>
                <a:srgbClr val="953735"/>
              </a:buClr>
              <a:buFont typeface="Calibri" pitchFamily="34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Támogatás összege:		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24 730 000 Ft</a:t>
            </a:r>
          </a:p>
          <a:p>
            <a:pPr lvl="0">
              <a:lnSpc>
                <a:spcPct val="50000"/>
              </a:lnSpc>
              <a:buClr>
                <a:srgbClr val="953735"/>
              </a:buClr>
              <a:buFont typeface="Calibri" pitchFamily="34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Érintett utcák:		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Erdőalja utca,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Kökörcsin utca, Viola utca	</a:t>
            </a:r>
          </a:p>
          <a:p>
            <a:pPr marL="0" lvl="0" indent="0">
              <a:lnSpc>
                <a:spcPct val="50000"/>
              </a:lnSpc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  <a:buClr>
                <a:srgbClr val="953735"/>
              </a:buClr>
              <a:buFont typeface="Calibri" pitchFamily="34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Leírás: </a:t>
            </a:r>
            <a:r>
              <a:rPr lang="hu-HU" sz="2000" u="sng" dirty="0">
                <a:latin typeface="Arial" panose="020B0604020202020204" pitchFamily="34" charset="0"/>
                <a:cs typeface="Arial" panose="020B0604020202020204" pitchFamily="34" charset="0"/>
              </a:rPr>
              <a:t>2014. szeptemberében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ismételten kritikus mennyiségű csapadék hullott le rövid időn belül, a lezúduló felszíni víz több utcát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amortizált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60000"/>
              </a:lnSpc>
              <a:buClr>
                <a:srgbClr val="953735"/>
              </a:buClr>
              <a:buFont typeface="Calibri" pitchFamily="34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Megvalósítás: 		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2015-2016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	  	</a:t>
            </a:r>
          </a:p>
          <a:p>
            <a:pPr lvl="0" algn="just">
              <a:lnSpc>
                <a:spcPct val="60000"/>
              </a:lnSpc>
              <a:buClr>
                <a:srgbClr val="953735"/>
              </a:buClr>
              <a:buFont typeface="Calibri" pitchFamily="34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Pályázati azonosító:		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216 482</a:t>
            </a:r>
          </a:p>
          <a:p>
            <a:pPr lvl="0">
              <a:lnSpc>
                <a:spcPct val="50000"/>
              </a:lnSpc>
              <a:buClr>
                <a:srgbClr val="953735"/>
              </a:buClr>
              <a:buFont typeface="Calibri" pitchFamily="34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Project összköltsége: 	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27 592 731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0">
              <a:lnSpc>
                <a:spcPct val="50000"/>
              </a:lnSpc>
              <a:buClr>
                <a:srgbClr val="953735"/>
              </a:buClr>
              <a:buFont typeface="Calibri" pitchFamily="34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Támogatási intenzitás: 	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90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lvl="0">
              <a:lnSpc>
                <a:spcPct val="50000"/>
              </a:lnSpc>
              <a:buClr>
                <a:srgbClr val="953735"/>
              </a:buClr>
              <a:buFont typeface="Calibri" pitchFamily="34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Támogatás összege:		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24 833 000 Ft</a:t>
            </a:r>
          </a:p>
          <a:p>
            <a:pPr lvl="0">
              <a:lnSpc>
                <a:spcPct val="50000"/>
              </a:lnSpc>
              <a:buClr>
                <a:srgbClr val="953735"/>
              </a:buClr>
              <a:buFont typeface="Calibri" pitchFamily="34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Érintett utcák: 		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Gémeskút utca ,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Kőrös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utca,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Szamos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utca,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Farkas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utca</a:t>
            </a:r>
          </a:p>
          <a:p>
            <a:pPr marL="0" lvl="0" indent="0">
              <a:lnSpc>
                <a:spcPct val="50000"/>
              </a:lnSpc>
              <a:buClr>
                <a:srgbClr val="953735"/>
              </a:buClr>
              <a:buNone/>
            </a:pP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50000"/>
              </a:lnSpc>
              <a:buClr>
                <a:srgbClr val="953735"/>
              </a:buClr>
              <a:buFont typeface="Calibri" pitchFamily="34"/>
            </a:pP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875" y="2156270"/>
            <a:ext cx="2335781" cy="1751836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699" y="4441371"/>
            <a:ext cx="2284843" cy="17136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423</Words>
  <Application>Microsoft Office PowerPoint</Application>
  <PresentationFormat>Szélesvásznú</PresentationFormat>
  <Paragraphs>177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téma</vt:lpstr>
      <vt:lpstr>    </vt:lpstr>
      <vt:lpstr>Vállalkozói inkubátorházak</vt:lpstr>
      <vt:lpstr>Új bölcsődei intézménylétesítés</vt:lpstr>
      <vt:lpstr>Óvodai korszerűsítés, férőhelyszám bővítés Nagykovácsiban</vt:lpstr>
      <vt:lpstr>Nagykovácsi szennyvízhálózatának fejlesztése</vt:lpstr>
      <vt:lpstr>Nagykovácsi közvilágítási hálózatának korszerűsítése</vt:lpstr>
      <vt:lpstr>Iskolai étkező építése és két tanterem kialakítása</vt:lpstr>
      <vt:lpstr>1956-os emlékszoba kialakítása önkormányzati épületben</vt:lpstr>
      <vt:lpstr>Vis maior pályázatok 1.</vt:lpstr>
      <vt:lpstr>Vis maior pályázatok 2.</vt:lpstr>
      <vt:lpstr>Vis maior pályázatok 3.</vt:lpstr>
      <vt:lpstr>Beadott, még el nem bírált pályázatok 1.</vt:lpstr>
      <vt:lpstr>Beadott, még el nem bírált pályázatok 2.</vt:lpstr>
      <vt:lpstr>Beadott, még el nem bírált pályázatok 3.</vt:lpstr>
      <vt:lpstr>Beruházások</vt:lpstr>
      <vt:lpstr>Köszönöm a figyelmet!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Pappné Molnár Afrodité</dc:creator>
  <cp:lastModifiedBy>Pappné Molnár Afrodité</cp:lastModifiedBy>
  <cp:revision>54</cp:revision>
  <cp:lastPrinted>2016-06-22T11:26:16Z</cp:lastPrinted>
  <dcterms:created xsi:type="dcterms:W3CDTF">2014-06-12T11:19:27Z</dcterms:created>
  <dcterms:modified xsi:type="dcterms:W3CDTF">2016-06-23T09:26:08Z</dcterms:modified>
</cp:coreProperties>
</file>